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86" r:id="rId8"/>
    <p:sldId id="280" r:id="rId9"/>
    <p:sldId id="285" r:id="rId10"/>
    <p:sldId id="269" r:id="rId1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41"/>
    <p:restoredTop sz="96405"/>
  </p:normalViewPr>
  <p:slideViewPr>
    <p:cSldViewPr snapToGrid="0">
      <p:cViewPr varScale="1">
        <p:scale>
          <a:sx n="114" d="100"/>
          <a:sy n="114" d="100"/>
        </p:scale>
        <p:origin x="5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F2F23-0336-BC46-BAA5-D4B285D33080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C60364-66F3-194E-AE25-FBE87DB4432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9511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822D3A-37C9-8144-9987-385011DAD4B1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4742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822D3A-37C9-8144-9987-385011DAD4B1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9094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822D3A-37C9-8144-9987-385011DAD4B1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7253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5cca4cf20b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5cca4cf20b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3B8AA2-80C2-C7BA-34E6-C8B8C441E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F4CC87-4651-E3F9-2841-4024FFF75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8C2F6E-78BF-C416-F1DF-1B340859C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BCA43E-9923-C3DE-9DD8-717F2D830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0BAEEE-A83E-46B9-83F6-1EC3B30E1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0772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38F58E-FBF7-1EBB-8777-1D0E0B5D5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580F88C-D405-3395-C47B-E5B320317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5B3251-2362-9B30-27BD-EBEAAA03B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E2D5C9-67CD-F33E-1AF7-3D463F51E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C798E2-A4F3-27E4-E8DA-E9E5D181B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90129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6EB1E22-24D4-B1A6-8F37-DF17CE31B7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0419846-BBEF-E7A3-15F8-7412F4B40C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1097E69-7D15-ED6F-BC4F-BB62199C5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997547-8799-F072-A08B-186424280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9933B1-DE29-1966-98E1-3253C29F7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17244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1715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816157-2AA4-B9DC-1AD4-20A0F82E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AAB664-9847-3701-5A70-6B7575A22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BB3F69-C2B6-C4C0-C7B6-2A9AB16F8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8E82F8-353D-8CE1-E07D-CA7BE4FB4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A22C68-ACAC-DEC5-6906-3774A81AC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51431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3A5993-01C2-FB84-4ED9-6A95298EA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195BF60-B0B3-7F11-31CF-1A858CA39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65870-FD56-A8F0-39A6-F7520723B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CA4040-2C05-99DD-9492-99A7B992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AA91B6-3C9A-8961-038A-0D7ACDB59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43654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66063E-5BE9-5B2D-D875-80221AF71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338839-A02F-1E45-0450-ECC7FC3FB0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A7982B-0457-5350-453F-DED3D68DE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03BB0EA-1762-4358-DE84-D62DC0A2E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6218963-15BB-2D07-415A-1B2A8C6D2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2D8B68-EE8D-EE21-CCB0-0E0C7B469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262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1665C0-8C37-08FF-3942-9C3F8FF5B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FC3055-F5C6-E66B-3874-BB206913F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94D2918-3157-5D2C-716E-94A62E8861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30A4909-A5F1-057F-1247-BF9E7E9BB8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60CD521-EFB7-DF9A-0786-CE0ED89DC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61B3DDD-2DEB-5E24-F618-2D9E878BD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8074789-6060-D102-909F-F23DED139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FBC5006-ED90-F98A-FA7F-3BF8CE25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70269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BD185-BB05-E5C0-A732-FE1FF4E0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D11D388-9801-37DB-3A68-BCDFBB0AB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0D8359-101C-76BA-C532-C1C826581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CBF8ADA-7233-5C45-A071-F99D5D7C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3846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B020ABF-F9D8-BBB5-CA51-0B6285F61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316664F-B9CC-6B55-7841-6CBDD3F9B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EAA6AD4-4D66-8334-3C44-3E5AD7AA5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74988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60997-674A-05FD-E9C4-CBF901E17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498862-1CC8-52E3-0CE3-7BD904760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47EABE-39EB-B33D-077E-887F16F62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F42890-93C7-1CA8-4A82-9510B1AAE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4A71B0-0C05-0CB7-27D9-90AF93553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5906D2-91DE-89BE-4DF2-F88A0047B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0099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BDA617-4969-0B1A-F8FD-356EF995B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0421A65-CF6B-8C78-77EB-EAAAEAB657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4BBE4CA-BA97-91C0-02A7-4C04CE5084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0D08C0-971C-D93B-EB4C-89CC8E29F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7A6822C-C7E3-ED14-FB21-5C95A0440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F451D3B-7B41-60B3-BC70-202C1976D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006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0A364F8-BC68-E943-6EE5-A376131F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58680C-8DCA-29AE-FDEB-AFED7661C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4C5C67-BA3A-2A14-728C-3200D4FCDA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5C5F6-996F-6143-8469-7F661C24C346}" type="datetimeFigureOut">
              <a:rPr lang="es-MX" smtClean="0"/>
              <a:t>11/11/2023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13CFE5-10D6-0999-5A63-645FFC99E3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053D18-5BE9-2CCE-5BDE-702774EB4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E2DE3-7A79-9F41-92D8-57B84D62801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1881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9688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6840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2791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6677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901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6688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62555883-EB5D-6437-6A28-4C9F582468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1482" y="5448331"/>
            <a:ext cx="954107" cy="954107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6A7187EA-B7B3-A134-9424-3C3996A90AC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016868" y="2968242"/>
            <a:ext cx="954107" cy="954107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C2FF79C5-58C5-9776-AA1F-ADA9CEE9E8F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126156" y="5448331"/>
            <a:ext cx="954107" cy="954107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D9AB91E9-3483-E870-0EBC-E3B93865137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180830" y="5448331"/>
            <a:ext cx="954107" cy="954107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40927A04-B711-002F-6C05-1DCC1A10F0C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166411" y="5412194"/>
            <a:ext cx="954107" cy="954107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D35642BA-97C0-9579-C0D6-B58910ECA4E9}"/>
              </a:ext>
            </a:extLst>
          </p:cNvPr>
          <p:cNvSpPr txBox="1"/>
          <p:nvPr/>
        </p:nvSpPr>
        <p:spPr>
          <a:xfrm>
            <a:off x="381001" y="2163021"/>
            <a:ext cx="2555929" cy="3408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35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Edad: Rango de 35 a 55 años, ya que estos individuos suelen ser propietarios o gestionar </a:t>
            </a:r>
            <a:r>
              <a:rPr lang="es-MX" sz="135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minimarkets</a:t>
            </a:r>
            <a:r>
              <a:rPr lang="es-MX" sz="135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s-MX" sz="135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35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Sexo: Sin inclinación.</a:t>
            </a:r>
            <a:endParaRPr lang="es-MX" sz="135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35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Ocupación: Dueños de </a:t>
            </a:r>
            <a:r>
              <a:rPr lang="es-MX" sz="135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minimarkets</a:t>
            </a:r>
            <a:r>
              <a:rPr lang="es-MX" sz="135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y pequeños negocios locales.</a:t>
            </a:r>
            <a:endParaRPr lang="es-MX" sz="135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35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Nivel de Ingresos: </a:t>
            </a:r>
            <a:r>
              <a:rPr lang="es-MX" sz="1200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Nivel de Ingresos: medio-alto, </a:t>
            </a:r>
            <a:r>
              <a:rPr lang="es-MX" sz="1200" dirty="0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3´500.000</a:t>
            </a:r>
            <a:endParaRPr lang="es-MX" sz="1200" b="0" dirty="0">
              <a:effectLst/>
              <a:highlight>
                <a:srgbClr val="FFFF00"/>
              </a:highlight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35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Nivel Educativo: Desde educación primaria completa en adelante, con habilidades de gestión.</a:t>
            </a:r>
            <a:endParaRPr lang="es-MX" sz="1350" b="0" dirty="0">
              <a:effectLst/>
            </a:endParaRPr>
          </a:p>
          <a:p>
            <a:br>
              <a:rPr lang="es-MX" sz="1400" dirty="0"/>
            </a:br>
            <a:endParaRPr lang="es-ES_tradnl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Lexend De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D99CF3-4542-067D-B2DF-B84C5EFD4F37}"/>
              </a:ext>
            </a:extLst>
          </p:cNvPr>
          <p:cNvSpPr txBox="1"/>
          <p:nvPr/>
        </p:nvSpPr>
        <p:spPr>
          <a:xfrm>
            <a:off x="3470331" y="2163021"/>
            <a:ext cx="234928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País, Estado, Ciudad: Principalmente áreas urbanas con una densidad considerable de </a:t>
            </a:r>
            <a:r>
              <a:rPr lang="es-MX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minimarkets</a:t>
            </a: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Barrios y Alcaldía: Zonas con un tejido comercial fuerte y diverso.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Tipo de Clima: No hay una correlación directa</a:t>
            </a:r>
            <a:br>
              <a:rPr lang="es-MX" sz="1400" dirty="0"/>
            </a:br>
            <a:endParaRPr lang="es-ES_tradnl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Lexend Deca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2D8CBF35-7423-790C-6D86-72993BEF31F7}"/>
              </a:ext>
            </a:extLst>
          </p:cNvPr>
          <p:cNvSpPr txBox="1"/>
          <p:nvPr/>
        </p:nvSpPr>
        <p:spPr>
          <a:xfrm>
            <a:off x="6372387" y="2163020"/>
            <a:ext cx="246164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Actitud: Abiertos a la tecnología, pero con posibles reservas. Enfocar en los beneficios prácticos.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Frecuencia: Diaria o semanal, dependiendo del tamaño y actividad del </a:t>
            </a:r>
            <a:r>
              <a:rPr lang="es-MX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minimarket</a:t>
            </a: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Cantidad: Rango de productos moderado, con transacciones frecuentes, pero no masivas.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Respuesta: Positiva a soluciones que simplifiquen la gestión diaria.</a:t>
            </a:r>
            <a:endParaRPr lang="es-MX" sz="1400" b="0" dirty="0">
              <a:effectLst/>
            </a:endParaRPr>
          </a:p>
          <a:p>
            <a:br>
              <a:rPr lang="es-MX" sz="1400" dirty="0"/>
            </a:br>
            <a:endParaRPr lang="es-ES_tradnl" sz="1400" dirty="0">
              <a:solidFill>
                <a:schemeClr val="bg1"/>
              </a:solidFill>
              <a:latin typeface="Arial" panose="020B0604020202020204" pitchFamily="34" charset="0"/>
              <a:ea typeface="Lexend Deca"/>
              <a:cs typeface="Arial" panose="020B0604020202020204" pitchFamily="34" charset="0"/>
              <a:sym typeface="Lexend Deca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46432D93-2305-9DCB-0524-D32CFF78F882}"/>
              </a:ext>
            </a:extLst>
          </p:cNvPr>
          <p:cNvSpPr txBox="1"/>
          <p:nvPr/>
        </p:nvSpPr>
        <p:spPr>
          <a:xfrm>
            <a:off x="9270572" y="2163019"/>
            <a:ext cx="255592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Estilo de Vida: Orientados a un estilo de vida activo y ocupado, buscando eficiencia.</a:t>
            </a:r>
            <a:endParaRPr lang="es-MX" sz="1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Interés: Interesados en noticias locales, tendencias de negocios y tecnología.</a:t>
            </a:r>
            <a:endParaRPr lang="es-MX" sz="1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Valores: Valoran la independencia empresarial y la contribución a la comunidad.</a:t>
            </a:r>
            <a:endParaRPr lang="es-MX" sz="1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Creencias: Abiertos a la mejora continua y la modernización de sus negocios.</a:t>
            </a:r>
            <a:endParaRPr lang="es-MX" sz="1000" b="0" dirty="0">
              <a:effectLst/>
            </a:endParaRPr>
          </a:p>
          <a:p>
            <a:br>
              <a:rPr lang="es-MX" sz="1400" dirty="0"/>
            </a:br>
            <a:endParaRPr lang="es-ES_tradnl" sz="1400" dirty="0">
              <a:solidFill>
                <a:schemeClr val="bg1"/>
              </a:solidFill>
              <a:latin typeface="Arial" panose="020B0604020202020204" pitchFamily="34" charset="0"/>
              <a:ea typeface="Lexend Deca"/>
              <a:cs typeface="Arial" panose="020B0604020202020204" pitchFamily="34" charset="0"/>
              <a:sym typeface="Lexend Deca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C6AB010D-4F03-1B4F-5B98-D858D23E7378}"/>
              </a:ext>
            </a:extLst>
          </p:cNvPr>
          <p:cNvSpPr txBox="1"/>
          <p:nvPr/>
        </p:nvSpPr>
        <p:spPr>
          <a:xfrm>
            <a:off x="9270572" y="4673530"/>
            <a:ext cx="25559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>
              <a:defRPr sz="1400">
                <a:latin typeface="Arial" panose="020B0604020202020204" pitchFamily="34" charset="0"/>
                <a:ea typeface="Lexend Deca"/>
                <a:cs typeface="Arial" panose="020B0604020202020204" pitchFamily="34" charset="0"/>
              </a:defRPr>
            </a:lvl1pPr>
          </a:lstStyle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Dispositivos: Mayormente smartphones y computadoras portátiles.</a:t>
            </a:r>
            <a:endParaRPr lang="es-MX" sz="1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Apps: Familiarizados con aplicaciones de redes sociales.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Programas: Pueden haber utilizado sistemas de gestión de inventario básicos, pero buscan soluciones más completas.</a:t>
            </a:r>
            <a:endParaRPr lang="es-MX" sz="1000" b="0" dirty="0">
              <a:effectLst/>
            </a:endParaRPr>
          </a:p>
          <a:p>
            <a:br>
              <a:rPr lang="es-MX" sz="1000" dirty="0"/>
            </a:br>
            <a:endParaRPr lang="es-ES_tradnl" sz="1000" dirty="0">
              <a:solidFill>
                <a:schemeClr val="bg1"/>
              </a:solidFill>
              <a:sym typeface="Lexend Deca"/>
            </a:endParaRPr>
          </a:p>
        </p:txBody>
      </p:sp>
    </p:spTree>
    <p:extLst>
      <p:ext uri="{BB962C8B-B14F-4D97-AF65-F5344CB8AC3E}">
        <p14:creationId xmlns:p14="http://schemas.microsoft.com/office/powerpoint/2010/main" val="3765671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CD16CC1-2A3E-A139-F774-E14141222AA8}"/>
              </a:ext>
            </a:extLst>
          </p:cNvPr>
          <p:cNvSpPr txBox="1"/>
          <p:nvPr/>
        </p:nvSpPr>
        <p:spPr>
          <a:xfrm>
            <a:off x="381001" y="2163021"/>
            <a:ext cx="2555929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Edad: Rango de 25 a 35 años, ya que estos individuos suelen ser propietarios o gestionar </a:t>
            </a:r>
            <a:r>
              <a:rPr lang="es-MX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minimarkets</a:t>
            </a: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Sexo: Sin una inclinación significativa; ambos géneros son relevantes en este sector.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Ocupación: Dueños de </a:t>
            </a:r>
            <a:r>
              <a:rPr lang="es-MX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minimarkets</a:t>
            </a: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y pequeños negocios locales.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Nivel de Ingresos: medio-alto, </a:t>
            </a:r>
            <a:r>
              <a:rPr lang="es-MX" sz="1400" dirty="0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3´500.000</a:t>
            </a:r>
            <a:endParaRPr lang="es-MX" sz="1400" b="0" dirty="0">
              <a:effectLst/>
              <a:highlight>
                <a:srgbClr val="FFFF00"/>
              </a:highlight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Nivel Educativo: Desde educación secundaria completa en adelante, con énfasis en habilidades de gestión.</a:t>
            </a:r>
            <a:endParaRPr lang="es-MX" sz="1400" b="0" dirty="0">
              <a:effectLst/>
            </a:endParaRPr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8F39FB70-3F8E-7302-03B3-52C21553C542}"/>
              </a:ext>
            </a:extLst>
          </p:cNvPr>
          <p:cNvSpPr txBox="1"/>
          <p:nvPr/>
        </p:nvSpPr>
        <p:spPr>
          <a:xfrm>
            <a:off x="3470331" y="2163021"/>
            <a:ext cx="23492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País, Estado, Ciudad: Principalmente áreas urbanas con una densidad considerable de </a:t>
            </a:r>
            <a:r>
              <a:rPr lang="es-MX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minimarkets</a:t>
            </a: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Barrios y Alcaldía: Zonas con un tejido comercial fuerte y diverso.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Tipo de Clima: No hay una correlación directa</a:t>
            </a:r>
            <a:endParaRPr lang="es-ES_tradnl" sz="1400" dirty="0">
              <a:latin typeface="Arial" panose="020B0604020202020204" pitchFamily="34" charset="0"/>
              <a:cs typeface="Arial" panose="020B0604020202020204" pitchFamily="34" charset="0"/>
              <a:sym typeface="Lexend Deca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B4C695B6-520C-7E24-2696-92E56355ED00}"/>
              </a:ext>
            </a:extLst>
          </p:cNvPr>
          <p:cNvSpPr txBox="1"/>
          <p:nvPr/>
        </p:nvSpPr>
        <p:spPr>
          <a:xfrm>
            <a:off x="6372387" y="2163020"/>
            <a:ext cx="246164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Actitud: Abiertos a la tecnología, pero con posibles reservas. Enfocar en los beneficios prácticos.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Frecuencia: Diaria o semanal, dependiendo del tamaño y actividad del </a:t>
            </a:r>
            <a:r>
              <a:rPr lang="es-MX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minimarket</a:t>
            </a: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Cantidad: Rango de productos moderado, con transacciones frecuentes, pero no masivas.</a:t>
            </a:r>
            <a:endParaRPr lang="es-MX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Respuesta: Positiva a soluciones que simplifiquen la gestión diaria.</a:t>
            </a:r>
            <a:endParaRPr lang="es-MX" sz="1400" b="0" dirty="0">
              <a:effectLst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1D583784-D1AC-9881-D8D9-E4F778D455A0}"/>
              </a:ext>
            </a:extLst>
          </p:cNvPr>
          <p:cNvSpPr txBox="1"/>
          <p:nvPr/>
        </p:nvSpPr>
        <p:spPr>
          <a:xfrm>
            <a:off x="9270572" y="2163019"/>
            <a:ext cx="25559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Estilo de Vida: Orientados a un estilo de vida activo y ocupado, buscando eficiencia.</a:t>
            </a:r>
            <a:endParaRPr lang="es-MX" sz="1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Interés: Interesados en noticias locales, tendencias de negocios y tecnología.</a:t>
            </a:r>
            <a:endParaRPr lang="es-MX" sz="1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Valores: Valoran la independencia empresarial y la contribución a la comunidad.</a:t>
            </a:r>
            <a:endParaRPr lang="es-MX" sz="1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Creencias: Abiertos a la mejora continua y la modernización de sus negocios.</a:t>
            </a:r>
            <a:endParaRPr lang="es-MX" sz="1000" b="0" dirty="0">
              <a:effectLst/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34094BDB-2E33-FDA3-0565-B7580C8503E1}"/>
              </a:ext>
            </a:extLst>
          </p:cNvPr>
          <p:cNvSpPr txBox="1"/>
          <p:nvPr/>
        </p:nvSpPr>
        <p:spPr>
          <a:xfrm>
            <a:off x="9270572" y="4673530"/>
            <a:ext cx="25559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>
              <a:defRPr sz="1400">
                <a:latin typeface="Arial" panose="020B0604020202020204" pitchFamily="34" charset="0"/>
                <a:ea typeface="Lexend Deca"/>
                <a:cs typeface="Arial" panose="020B0604020202020204" pitchFamily="34" charset="0"/>
              </a:defRPr>
            </a:lvl1pPr>
          </a:lstStyle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Dispositivos: Mayormente smartphones y computadoras portátiles.</a:t>
            </a:r>
            <a:endParaRPr lang="es-MX" sz="1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Apps: Familiarizados con aplicaciones de redes sociales.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s-MX" sz="1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Programas: Pueden haber utilizado sistemas de gestión de inventario básicos, pero buscan soluciones más completas.</a:t>
            </a:r>
            <a:endParaRPr lang="es-MX" sz="1000" b="0" dirty="0">
              <a:effectLst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62555883-EB5D-6437-6A28-4C9F582468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1482" y="5448331"/>
            <a:ext cx="954107" cy="954107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C2FF79C5-58C5-9776-AA1F-ADA9CEE9E8F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126156" y="5448331"/>
            <a:ext cx="954107" cy="954107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D9AB91E9-3483-E870-0EBC-E3B93865137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180830" y="5448331"/>
            <a:ext cx="954107" cy="95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744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CD16CC1-2A3E-A139-F774-E14141222AA8}"/>
              </a:ext>
            </a:extLst>
          </p:cNvPr>
          <p:cNvSpPr txBox="1"/>
          <p:nvPr/>
        </p:nvSpPr>
        <p:spPr>
          <a:xfrm>
            <a:off x="381001" y="2163021"/>
            <a:ext cx="2555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ea typeface="Lexend Deca"/>
                <a:cs typeface="Arial" panose="020B0604020202020204" pitchFamily="34" charset="0"/>
                <a:sym typeface="Lexend Deca"/>
              </a:rPr>
              <a:t>[Describe la </a:t>
            </a:r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Lexend Deca Light"/>
              </a:rPr>
              <a:t>edad, sexo, ocupación, nivel de ingresos, nivel educativo y nacionalidad</a:t>
            </a:r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Lexend Deca"/>
              </a:rPr>
              <a:t> de tu mercado]</a:t>
            </a:r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8F39FB70-3F8E-7302-03B3-52C21553C542}"/>
              </a:ext>
            </a:extLst>
          </p:cNvPr>
          <p:cNvSpPr txBox="1"/>
          <p:nvPr/>
        </p:nvSpPr>
        <p:spPr>
          <a:xfrm>
            <a:off x="3470331" y="2163021"/>
            <a:ext cx="23492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ea typeface="Lexend Deca"/>
                <a:cs typeface="Arial" panose="020B0604020202020204" pitchFamily="34" charset="0"/>
                <a:sym typeface="Lexend Deca"/>
              </a:rPr>
              <a:t>[Define el </a:t>
            </a:r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Lexend Deca Light"/>
              </a:rPr>
              <a:t>país, estado, ciudad, alcaldía o municipio y tipo de clima en este apartado</a:t>
            </a:r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Lexend Deca"/>
              </a:rPr>
              <a:t>.]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B4C695B6-520C-7E24-2696-92E56355ED00}"/>
              </a:ext>
            </a:extLst>
          </p:cNvPr>
          <p:cNvSpPr txBox="1"/>
          <p:nvPr/>
        </p:nvSpPr>
        <p:spPr>
          <a:xfrm>
            <a:off x="6372387" y="2163020"/>
            <a:ext cx="24616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ea typeface="Lexend Deca"/>
                <a:cs typeface="Arial" panose="020B0604020202020204" pitchFamily="34" charset="0"/>
                <a:sym typeface="Lexend Deca"/>
              </a:rPr>
              <a:t>[Habla de la actitud, frecuencia, cantidad y respuesta del cliente hacia tu marca.]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1D583784-D1AC-9881-D8D9-E4F778D455A0}"/>
              </a:ext>
            </a:extLst>
          </p:cNvPr>
          <p:cNvSpPr txBox="1"/>
          <p:nvPr/>
        </p:nvSpPr>
        <p:spPr>
          <a:xfrm>
            <a:off x="9270572" y="2163019"/>
            <a:ext cx="25559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ea typeface="Lexend Deca"/>
                <a:cs typeface="Arial" panose="020B0604020202020204" pitchFamily="34" charset="0"/>
                <a:sym typeface="Lexend Deca"/>
              </a:rPr>
              <a:t>[Menciona </a:t>
            </a:r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Lexend Deca"/>
              </a:rPr>
              <a:t>el </a:t>
            </a:r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Lexend Deca Light"/>
              </a:rPr>
              <a:t>estilo de vida, intereses, valores, creencias y personalidad del público</a:t>
            </a:r>
            <a:r>
              <a:rPr lang="es-ES_tradnl" sz="1400" dirty="0">
                <a:solidFill>
                  <a:schemeClr val="bg1"/>
                </a:solidFill>
                <a:latin typeface="Arial" panose="020B0604020202020204" pitchFamily="34" charset="0"/>
                <a:ea typeface="Lexend Deca"/>
                <a:cs typeface="Arial" panose="020B0604020202020204" pitchFamily="34" charset="0"/>
                <a:sym typeface="Lexend Deca"/>
              </a:rPr>
              <a:t>.]</a:t>
            </a: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34094BDB-2E33-FDA3-0565-B7580C8503E1}"/>
              </a:ext>
            </a:extLst>
          </p:cNvPr>
          <p:cNvSpPr txBox="1"/>
          <p:nvPr/>
        </p:nvSpPr>
        <p:spPr>
          <a:xfrm>
            <a:off x="9270572" y="4673530"/>
            <a:ext cx="25559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>
              <a:defRPr sz="1400">
                <a:latin typeface="Arial" panose="020B0604020202020204" pitchFamily="34" charset="0"/>
                <a:ea typeface="Lexend Deca"/>
                <a:cs typeface="Arial" panose="020B0604020202020204" pitchFamily="34" charset="0"/>
              </a:defRPr>
            </a:lvl1pPr>
          </a:lstStyle>
          <a:p>
            <a:r>
              <a:rPr lang="es-ES_tradnl" dirty="0">
                <a:solidFill>
                  <a:schemeClr val="bg1"/>
                </a:solidFill>
                <a:sym typeface="Lexend Deca"/>
              </a:rPr>
              <a:t>[Señala los </a:t>
            </a:r>
            <a:r>
              <a:rPr lang="es-ES_tradnl" dirty="0">
                <a:solidFill>
                  <a:schemeClr val="bg1"/>
                </a:solidFill>
                <a:sym typeface="Lexend Deca Light"/>
              </a:rPr>
              <a:t>dispositivos, apps y programas que usa tu mercado</a:t>
            </a:r>
            <a:r>
              <a:rPr lang="es-ES_tradnl" dirty="0">
                <a:solidFill>
                  <a:schemeClr val="bg1"/>
                </a:solidFill>
                <a:sym typeface="Lexend Deca"/>
              </a:rPr>
              <a:t>.] 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62555883-EB5D-6437-6A28-4C9F582468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1482" y="5448331"/>
            <a:ext cx="954107" cy="954107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6A7187EA-B7B3-A134-9424-3C3996A90AC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0016868" y="2968242"/>
            <a:ext cx="954107" cy="954107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C2FF79C5-58C5-9776-AA1F-ADA9CEE9E8F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126156" y="5448331"/>
            <a:ext cx="954107" cy="954107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D9AB91E9-3483-E870-0EBC-E3B93865137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180830" y="5448331"/>
            <a:ext cx="954107" cy="954107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40927A04-B711-002F-6C05-1DCC1A10F0C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166411" y="5412194"/>
            <a:ext cx="954107" cy="95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008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602</Words>
  <Application>Microsoft Office PowerPoint</Application>
  <PresentationFormat>Panorámica</PresentationFormat>
  <Paragraphs>50</Paragraphs>
  <Slides>10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Aprendiz</cp:lastModifiedBy>
  <cp:revision>4</cp:revision>
  <dcterms:created xsi:type="dcterms:W3CDTF">2023-03-16T16:44:51Z</dcterms:created>
  <dcterms:modified xsi:type="dcterms:W3CDTF">2023-11-11T13:48:34Z</dcterms:modified>
</cp:coreProperties>
</file>

<file path=docProps/thumbnail.jpeg>
</file>